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B1239E-4AB7-4E2E-9CAB-11034810F1D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602A26-E05C-494F-B860-3B1360D3AC2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258ADB-56E3-4BD9-A9FC-C6FFCEE25A4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176250A-6249-466F-8C3E-F6095949EB1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6AB408-105E-438B-9E02-9431AAB4A39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43A93A-03A1-4646-A0DA-95213A670C6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017E06-5511-425C-A664-059B3EB5850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37C5F8-E026-4DE6-ABC7-D6F9C98D670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7510F7-941B-414F-B0A8-8DFFADD38EA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E6CF82D-61CA-4E5E-AA30-0B96FC277E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5B5FBF-F656-4937-B0FF-334C63E1D9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BF1F66C-B5F5-48FE-B104-51E91A3636A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BFCC11D-9E88-4A5F-8D95-F926F47078B2}" type="slidenum">
              <a:rPr b="0" lang="en-GB" sz="1400" spc="-1" strike="noStrike">
                <a:latin typeface="Times New Roman"/>
              </a:rPr>
              <a:t>5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github.com/AlgoEtcTraining/BHTraining" TargetMode="External"/><Relationship Id="rId2" Type="http://schemas.openxmlformats.org/officeDocument/2006/relationships/hyperlink" Target="mailto:firoozye@gmail.com" TargetMode="External"/><Relationship Id="rId3" Type="http://schemas.openxmlformats.org/officeDocument/2006/relationships/hyperlink" Target="https://colab.research.google.com/drive/1PEMQo0waJ3uaXmvW1avFvKNTPYkLGRaB?usp=sharing" TargetMode="External"/><Relationship Id="rId4" Type="http://schemas.openxmlformats.org/officeDocument/2006/relationships/hyperlink" Target="https://ucl.academia.edu/NikanNickFiroozye" TargetMode="External"/><Relationship Id="rId5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80000" cy="5689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Trading Strategies and Trade Ideas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latin typeface="Arial"/>
              </a:rPr>
              <a:t>Nick Firoozye</a:t>
            </a:r>
            <a:r>
              <a:rPr b="0" lang="en-GB" sz="2600" spc="-1" strike="noStrike">
                <a:latin typeface="Arial"/>
              </a:rPr>
              <a:t> – PhD Mathematics (NYU), Asst Prof at Univ Illinois Urbana-Champaign, then 20+ years at  Lehman, Goldman, Deutsche Bank, Sanford Bernstein, Citadel, Exodus Point, Symmetry, TradeLink. Teaching at UCL, Honorary Reader, 8 PhD students, created &amp; taught MSc class Algorithmic Trading Strategies 2017-2024, with over 600 students. 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Trading Strategies and Trade Ideas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540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latin typeface="Arial"/>
              </a:rPr>
              <a:t>Format</a:t>
            </a:r>
            <a:r>
              <a:rPr b="0" lang="en-GB" sz="2600" spc="-1" strike="noStrike">
                <a:latin typeface="Arial"/>
              </a:rPr>
              <a:t>: Primarily Notebooks, examples, and in-class assignments, (with a few slides). One take-home.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latin typeface="Arial"/>
              </a:rPr>
              <a:t>Requirements</a:t>
            </a:r>
            <a:r>
              <a:rPr b="0" lang="en-GB" sz="2600" spc="-1" strike="noStrike">
                <a:latin typeface="Arial"/>
              </a:rPr>
              <a:t>: One Bloomberg Terminal (to show in front of class). Shared terminals for remainder. Python/Pandas/Numpy, Excel, Jupyter Notebooks, Google Collab, Github. </a:t>
            </a:r>
            <a:r>
              <a:rPr b="1" lang="en-GB" sz="2600" spc="-1" strike="noStrike">
                <a:latin typeface="Arial"/>
              </a:rPr>
              <a:t>Nice to have</a:t>
            </a:r>
            <a:r>
              <a:rPr b="0" lang="en-GB" sz="2600" spc="-1" strike="noStrike">
                <a:latin typeface="Arial"/>
              </a:rPr>
              <a:t>: BLPAPI, XBBG (pip install)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600" spc="-1" strike="noStrike">
                <a:latin typeface="Arial"/>
              </a:rPr>
              <a:t>Plan</a:t>
            </a:r>
            <a:r>
              <a:rPr b="0" lang="en-GB" sz="2600" spc="-1" strike="noStrike">
                <a:latin typeface="Arial"/>
              </a:rPr>
              <a:t>: </a:t>
            </a:r>
            <a:endParaRPr b="0" lang="en-GB" sz="2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600" spc="-1" strike="noStrike">
                <a:latin typeface="Arial"/>
              </a:rPr>
              <a:t>Algorithmic Trade Strategy Case Study</a:t>
            </a:r>
            <a:endParaRPr b="0" lang="en-GB" sz="2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600" spc="-1" strike="noStrike">
                <a:latin typeface="Arial"/>
              </a:rPr>
              <a:t>Navigating Bloomberg (as and when possible)</a:t>
            </a:r>
            <a:endParaRPr b="0" lang="en-GB" sz="2600" spc="-1" strike="noStrike"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600" spc="-1" strike="noStrike">
                <a:latin typeface="Arial"/>
              </a:rPr>
              <a:t>Relative Value and Macro Trades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/>
          </p:nvPr>
        </p:nvSpPr>
        <p:spPr>
          <a:xfrm>
            <a:off x="468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latin typeface="Arial"/>
              </a:rPr>
              <a:t>(Private) Github repo</a:t>
            </a:r>
            <a:r>
              <a:rPr b="0" lang="en-GB" sz="2400" spc="-1" strike="noStrike">
                <a:latin typeface="Arial"/>
              </a:rPr>
              <a:t> (data, xlsx, ipynb, py, and pdf):</a:t>
            </a:r>
            <a:r>
              <a:rPr b="0" lang="en-GB" sz="2400" spc="-1" strike="noStrike" u="sng">
                <a:solidFill>
                  <a:srgbClr val="0000ff"/>
                </a:solidFill>
                <a:uFillTx/>
                <a:latin typeface="Arial"/>
                <a:hlinkClick r:id="rId1"/>
              </a:rPr>
              <a:t>https://github.com/AlgoEtcTraining/BHTraining</a:t>
            </a:r>
            <a:r>
              <a:rPr b="0" lang="en-GB" sz="2400" spc="-1" strike="noStrike">
                <a:latin typeface="Arial"/>
              </a:rPr>
              <a:t>  Access – send emails to </a:t>
            </a:r>
            <a:r>
              <a:rPr b="0" lang="en-GB" sz="24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firoozye@gmail.com</a:t>
            </a:r>
            <a:r>
              <a:rPr b="0" lang="en-GB" sz="2400" spc="-1" strike="noStrike">
                <a:latin typeface="Arial"/>
              </a:rPr>
              <a:t> 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latin typeface="Arial"/>
              </a:rPr>
              <a:t>Google Collab </a:t>
            </a:r>
            <a:r>
              <a:rPr b="0" lang="en-GB" sz="2400" spc="-1" strike="noStrike">
                <a:latin typeface="Arial"/>
              </a:rPr>
              <a:t>– Developing a single-asset trading strategy </a:t>
            </a:r>
            <a:r>
              <a:rPr b="0" lang="en-GB" sz="2400" spc="-1" strike="noStrike" u="sng">
                <a:solidFill>
                  <a:srgbClr val="0000ff"/>
                </a:solidFill>
                <a:uFillTx/>
                <a:latin typeface="Arial"/>
                <a:hlinkClick r:id="rId3"/>
              </a:rPr>
              <a:t>https://colab.research.google.com/trade_strategy</a:t>
            </a:r>
            <a:r>
              <a:rPr b="0" lang="en-GB" sz="2400" spc="-1" strike="noStrike">
                <a:latin typeface="Arial"/>
              </a:rPr>
              <a:t>. More in class</a:t>
            </a:r>
            <a:endParaRPr b="0" lang="en-GB" sz="24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2400" spc="-1" strike="noStrike">
                <a:latin typeface="Arial"/>
              </a:rPr>
              <a:t>RV Reports (Vol)  </a:t>
            </a:r>
            <a:r>
              <a:rPr b="0" lang="en-GB" sz="2400" spc="-1" strike="noStrike">
                <a:latin typeface="Arial"/>
              </a:rPr>
              <a:t>- </a:t>
            </a:r>
            <a:r>
              <a:rPr b="0" lang="en-GB" sz="2400" spc="-1" strike="noStrike" u="sng">
                <a:solidFill>
                  <a:srgbClr val="0000ff"/>
                </a:solidFill>
                <a:uFillTx/>
                <a:latin typeface="Arial"/>
                <a:hlinkClick r:id="rId4"/>
              </a:rPr>
              <a:t>https://ucl.academia.edu/NikanNickFiroozye</a:t>
            </a:r>
            <a:r>
              <a:rPr b="0" lang="en-GB" sz="2600" spc="-1" strike="noStrike">
                <a:latin typeface="Arial"/>
              </a:rPr>
              <a:t>    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26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Resources</a:t>
            </a:r>
            <a:endParaRPr b="0" lang="en-GB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9000"/>
          </a:bodyPr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</a:rPr>
              <a:t>Tuckman &amp; Serrat – </a:t>
            </a:r>
            <a:r>
              <a:rPr b="0" i="1" lang="en-GB" sz="2600" spc="-1" strike="noStrike">
                <a:latin typeface="Arial"/>
              </a:rPr>
              <a:t>Fixed Income  Securities: Tools for Today’s </a:t>
            </a:r>
            <a:r>
              <a:rPr b="0" i="1" lang="en-GB" sz="2600" spc="-1" strike="noStrike">
                <a:latin typeface="Arial"/>
              </a:rPr>
              <a:t>Markets,3</a:t>
            </a:r>
            <a:r>
              <a:rPr b="0" i="1" lang="en-GB" sz="2600" spc="-1" strike="noStrike" baseline="33000">
                <a:latin typeface="Arial"/>
              </a:rPr>
              <a:t>rd</a:t>
            </a:r>
            <a:r>
              <a:rPr b="0" i="1" lang="en-GB" sz="2600" spc="-1" strike="noStrike">
                <a:latin typeface="Arial"/>
              </a:rPr>
              <a:t> ed, (2012)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Huggins &amp; Schaller -  </a:t>
            </a:r>
            <a:r>
              <a:rPr b="0" i="1" lang="en-GB" sz="2600" spc="-1" strike="noStrike">
                <a:latin typeface="Arial"/>
                <a:ea typeface="Noto Sans CJK SC"/>
              </a:rPr>
              <a:t>Fixed Income Relative Value Analysis</a:t>
            </a:r>
            <a:r>
              <a:rPr b="0" lang="en-GB" sz="2600" spc="-1" strike="noStrike">
                <a:latin typeface="Arial"/>
                <a:ea typeface="Noto Sans CJK SC"/>
              </a:rPr>
              <a:t>, 2</a:t>
            </a:r>
            <a:r>
              <a:rPr b="0" lang="en-GB" sz="2600" spc="-1" strike="noStrike" baseline="33000">
                <a:latin typeface="Arial"/>
                <a:ea typeface="Noto Sans CJK SC"/>
              </a:rPr>
              <a:t>nd</a:t>
            </a:r>
            <a:r>
              <a:rPr b="0" lang="en-GB" sz="2600" spc="-1" strike="noStrike">
                <a:latin typeface="Arial"/>
                <a:ea typeface="Noto Sans CJK SC"/>
              </a:rPr>
              <a:t> ed, </a:t>
            </a:r>
            <a:r>
              <a:rPr b="0" lang="en-GB" sz="2600" spc="-1" strike="noStrike">
                <a:latin typeface="Arial"/>
                <a:ea typeface="Noto Sans CJK SC"/>
              </a:rPr>
              <a:t>Wiley, (2024)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Young, </a:t>
            </a:r>
            <a:r>
              <a:rPr b="0" i="1" lang="en-GB" sz="2600" spc="-1" strike="noStrike">
                <a:latin typeface="Arial"/>
                <a:ea typeface="Noto Sans CJK SC"/>
              </a:rPr>
              <a:t>Guide to Fixed Income Analysis</a:t>
            </a:r>
            <a:r>
              <a:rPr b="0" lang="en-GB" sz="2600" spc="-1" strike="noStrike">
                <a:latin typeface="Arial"/>
                <a:ea typeface="Noto Sans CJK SC"/>
              </a:rPr>
              <a:t>,  Morgan Stanley (2023)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Fabozzi &amp; Mann, </a:t>
            </a:r>
            <a:r>
              <a:rPr b="0" i="1" lang="en-GB" sz="2600" spc="-1" strike="noStrike">
                <a:latin typeface="Arial"/>
                <a:ea typeface="Noto Sans CJK SC"/>
              </a:rPr>
              <a:t>Intro to Fixed Income Analytics</a:t>
            </a:r>
            <a:r>
              <a:rPr b="0" lang="en-GB" sz="2600" spc="-1" strike="noStrike">
                <a:latin typeface="Arial"/>
                <a:ea typeface="Noto Sans CJK SC"/>
              </a:rPr>
              <a:t>, Wiley (2010)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Fabozzi, </a:t>
            </a:r>
            <a:r>
              <a:rPr b="0" i="1" lang="en-GB" sz="2600" spc="-1" strike="noStrike">
                <a:latin typeface="Arial"/>
                <a:ea typeface="Noto Sans CJK SC"/>
              </a:rPr>
              <a:t>Fixed Income Analysis</a:t>
            </a:r>
            <a:r>
              <a:rPr b="0" lang="en-GB" sz="2600" spc="-1" strike="noStrike">
                <a:latin typeface="Arial"/>
                <a:ea typeface="Noto Sans CJK SC"/>
              </a:rPr>
              <a:t>, 2</a:t>
            </a:r>
            <a:r>
              <a:rPr b="0" lang="en-GB" sz="2600" spc="-1" strike="noStrike" baseline="33000">
                <a:latin typeface="Arial"/>
                <a:ea typeface="Noto Sans CJK SC"/>
              </a:rPr>
              <a:t>nd</a:t>
            </a:r>
            <a:r>
              <a:rPr b="0" lang="en-GB" sz="2600" spc="-1" strike="noStrike">
                <a:latin typeface="Arial"/>
                <a:ea typeface="Noto Sans CJK SC"/>
              </a:rPr>
              <a:t> ed, CFA Institute (2007)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During, </a:t>
            </a:r>
            <a:r>
              <a:rPr b="0" i="1" lang="en-GB" sz="2600" spc="-1" strike="noStrike">
                <a:latin typeface="Arial"/>
                <a:ea typeface="Noto Sans CJK SC"/>
              </a:rPr>
              <a:t>Fixed Income Trading and Risk Management: The Complete </a:t>
            </a:r>
            <a:r>
              <a:rPr b="0" i="1" lang="en-GB" sz="2600" spc="-1" strike="noStrike">
                <a:latin typeface="Arial"/>
                <a:ea typeface="Noto Sans CJK SC"/>
              </a:rPr>
              <a:t>Guide</a:t>
            </a:r>
            <a:r>
              <a:rPr b="0" lang="en-GB" sz="2600" spc="-1" strike="noStrike">
                <a:latin typeface="Arial"/>
                <a:ea typeface="Noto Sans CJK SC"/>
              </a:rPr>
              <a:t>, Wiley, (2021)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r>
              <a:rPr b="0" lang="en-GB" sz="2600" spc="-1" strike="noStrike">
                <a:latin typeface="Arial"/>
                <a:ea typeface="Noto Sans CJK SC"/>
              </a:rPr>
              <a:t>Stutely, The Economist Guide to Economic Indicators: Making Sense of </a:t>
            </a:r>
            <a:r>
              <a:rPr b="0" lang="en-GB" sz="2600" spc="-1" strike="noStrike">
                <a:latin typeface="Arial"/>
                <a:ea typeface="Noto Sans CJK SC"/>
              </a:rPr>
              <a:t>Economics, 7</a:t>
            </a:r>
            <a:r>
              <a:rPr b="0" lang="en-GB" sz="2600" spc="-1" strike="noStrike" baseline="33000">
                <a:latin typeface="Arial"/>
                <a:ea typeface="Noto Sans CJK SC"/>
              </a:rPr>
              <a:t>th</a:t>
            </a:r>
            <a:r>
              <a:rPr b="0" lang="en-GB" sz="2600" spc="-1" strike="noStrike">
                <a:latin typeface="Arial"/>
                <a:ea typeface="Noto Sans CJK SC"/>
              </a:rPr>
              <a:t> Ed, Economist Publications (2010) (Note: GS, Nomura, </a:t>
            </a:r>
            <a:r>
              <a:rPr b="0" lang="en-GB" sz="2600" spc="-1" strike="noStrike">
                <a:latin typeface="Arial"/>
                <a:ea typeface="Noto Sans CJK SC"/>
              </a:rPr>
              <a:t>Others have similar handbooks on Econ Indicators)</a:t>
            </a: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26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26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References</a:t>
            </a:r>
            <a:endParaRPr b="0" lang="en-GB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2024-07-31T23:32:42Z</dcterms:created>
  <dc:creator/>
  <dc:description/>
  <dc:language>en-GB</dc:language>
  <cp:lastModifiedBy/>
  <dcterms:modified xsi:type="dcterms:W3CDTF">2024-11-22T13:28:56Z</dcterms:modified>
  <cp:revision>10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